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72" r:id="rId2"/>
    <p:sldMasterId id="2147483684" r:id="rId3"/>
    <p:sldMasterId id="2147483696" r:id="rId4"/>
    <p:sldMasterId id="2147483720" r:id="rId5"/>
    <p:sldMasterId id="2147483732" r:id="rId6"/>
    <p:sldMasterId id="2147483744" r:id="rId7"/>
    <p:sldMasterId id="2147483756" r:id="rId8"/>
  </p:sldMasterIdLst>
  <p:notesMasterIdLst>
    <p:notesMasterId r:id="rId24"/>
  </p:notesMasterIdLst>
  <p:sldIdLst>
    <p:sldId id="258" r:id="rId9"/>
    <p:sldId id="283" r:id="rId10"/>
    <p:sldId id="296" r:id="rId11"/>
    <p:sldId id="298" r:id="rId12"/>
    <p:sldId id="300" r:id="rId13"/>
    <p:sldId id="302" r:id="rId14"/>
    <p:sldId id="306" r:id="rId15"/>
    <p:sldId id="308" r:id="rId16"/>
    <p:sldId id="323" r:id="rId17"/>
    <p:sldId id="316" r:id="rId18"/>
    <p:sldId id="327" r:id="rId19"/>
    <p:sldId id="325" r:id="rId20"/>
    <p:sldId id="328" r:id="rId21"/>
    <p:sldId id="318" r:id="rId22"/>
    <p:sldId id="277" r:id="rId23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ECF828B-84ED-4DF7-BDCF-CF94BBB80F89}">
          <p14:sldIdLst>
            <p14:sldId id="258"/>
            <p14:sldId id="283"/>
            <p14:sldId id="296"/>
            <p14:sldId id="298"/>
            <p14:sldId id="300"/>
            <p14:sldId id="302"/>
            <p14:sldId id="306"/>
            <p14:sldId id="308"/>
            <p14:sldId id="323"/>
            <p14:sldId id="316"/>
            <p14:sldId id="327"/>
            <p14:sldId id="325"/>
            <p14:sldId id="328"/>
          </p14:sldIdLst>
        </p14:section>
        <p14:section name="Раздел без заголовка" id="{3C6121F8-BEAE-4C96-B2E4-D72A57F5190E}">
          <p14:sldIdLst>
            <p14:sldId id="318"/>
            <p14:sldId id="277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ECA"/>
    <a:srgbClr val="F6FDA1"/>
    <a:srgbClr val="F9EDED"/>
    <a:srgbClr val="FCF6F6"/>
    <a:srgbClr val="FFFFCC"/>
    <a:srgbClr val="F1D8D7"/>
    <a:srgbClr val="FCFCD4"/>
    <a:srgbClr val="F5FBD5"/>
    <a:srgbClr val="EEEFE1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67" autoAdjust="0"/>
    <p:restoredTop sz="72950" autoAdjust="0"/>
  </p:normalViewPr>
  <p:slideViewPr>
    <p:cSldViewPr snapToGrid="0">
      <p:cViewPr varScale="1">
        <p:scale>
          <a:sx n="71" d="100"/>
          <a:sy n="71" d="100"/>
        </p:scale>
        <p:origin x="-102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-2802" y="-96"/>
      </p:cViewPr>
      <p:guideLst>
        <p:guide orient="horz" pos="3111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7EA23-8176-445A-9F42-11FBC8D77D37}" type="datetimeFigureOut">
              <a:rPr lang="ru-RU" smtClean="0"/>
              <a:t>28.02.2020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0822"/>
            <a:ext cx="5438775" cy="4442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86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486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9AF02-714C-4EEE-8F25-3E77244F81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251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9AF02-714C-4EEE-8F25-3E77244F81E0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9641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9AF02-714C-4EEE-8F25-3E77244F81E0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5490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9AF02-714C-4EEE-8F25-3E77244F81E0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045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9538" y="739775"/>
            <a:ext cx="657860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9AF02-714C-4EEE-8F25-3E77244F81E0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217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9538" y="739775"/>
            <a:ext cx="657860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9AF02-714C-4EEE-8F25-3E77244F81E0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120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/>
              <a:t>28.02.2020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0656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/>
              <a:t>28.02.2020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9897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/>
              <a:t>28.02.2020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6857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305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180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547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8699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0070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1254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793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97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/>
              <a:t>28.02.2020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56322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0945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7280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7889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3931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5956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8707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6438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5989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981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04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/>
              <a:t>28.02.2020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3122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9534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8484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1376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2782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0407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0061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17941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8452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1065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6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/>
              <a:t>28.02.2020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61594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332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7792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00621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2188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58610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40586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4572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54521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09773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760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/>
              <a:t>28.02.2020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549273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6148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67303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31453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48934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56453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65061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58B3-0CA3-4E1A-97BE-DDF6435A42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19A2-295E-455D-838D-667FAEDE8C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4254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58B3-0CA3-4E1A-97BE-DDF6435A42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19A2-295E-455D-838D-667FAEDE8C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14968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58B3-0CA3-4E1A-97BE-DDF6435A42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19A2-295E-455D-838D-667FAEDE8C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77491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58B3-0CA3-4E1A-97BE-DDF6435A42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19A2-295E-455D-838D-667FAEDE8C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10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/>
              <a:t>28.02.2020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738213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58B3-0CA3-4E1A-97BE-DDF6435A42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19A2-295E-455D-838D-667FAEDE8C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9102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58B3-0CA3-4E1A-97BE-DDF6435A42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19A2-295E-455D-838D-667FAEDE8C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3780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58B3-0CA3-4E1A-97BE-DDF6435A42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19A2-295E-455D-838D-667FAEDE8C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42080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58B3-0CA3-4E1A-97BE-DDF6435A42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19A2-295E-455D-838D-667FAEDE8C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95253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58B3-0CA3-4E1A-97BE-DDF6435A42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19A2-295E-455D-838D-667FAEDE8C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34523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58B3-0CA3-4E1A-97BE-DDF6435A42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19A2-295E-455D-838D-667FAEDE8C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96679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58B3-0CA3-4E1A-97BE-DDF6435A42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19A2-295E-455D-838D-667FAEDE8C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19172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94480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5916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5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7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769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/>
              <a:t>28.02.2020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577388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95293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21261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25824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22595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3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89061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3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19938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15319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07202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67757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394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/>
              <a:t>28.02.2020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329691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5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7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5617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62694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88315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58452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91883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3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27819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3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79277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4563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146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/>
              <a:t>28.02.2020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1833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B77B7-979F-4173-A00A-26F39E0D74E6}" type="datetimeFigureOut">
              <a:rPr lang="ru-RU" smtClean="0"/>
              <a:t>28.02.2020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6122B-18F6-403B-B082-5366DE4E343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128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50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124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368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193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858B3-0CA3-4E1A-97BE-DDF6435A42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C19A2-295E-455D-838D-667FAEDE8C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352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6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289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6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592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4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3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51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emf"/><Relationship Id="rId4" Type="http://schemas.openxmlformats.org/officeDocument/2006/relationships/oleObject" Target="../embeddings/Microsoft_Excel_97-2003_Worksheet1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emf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143000" y="1492248"/>
            <a:ext cx="9906000" cy="33187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eaLnBrk="1" hangingPunct="1"/>
            <a:r>
              <a:rPr lang="ru-RU" sz="3400" dirty="0" smtClean="0">
                <a:solidFill>
                  <a:srgbClr val="002060"/>
                </a:solidFill>
                <a:cs typeface="Times New Roman" pitchFamily="18" charset="0"/>
              </a:rPr>
              <a:t/>
            </a:r>
            <a:br>
              <a:rPr lang="ru-RU" sz="3400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Порядок заполнения форм 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федерального статистического наблюдения 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инвестиционной деятельностью 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некоммерческих организаций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22117" y="4488758"/>
            <a:ext cx="4391025" cy="1725005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Clr>
                <a:schemeClr val="accent3"/>
              </a:buClr>
              <a:buNone/>
              <a:defRPr/>
            </a:pPr>
            <a:endParaRPr lang="ru-RU" sz="1600" b="1" dirty="0" smtClean="0">
              <a:solidFill>
                <a:srgbClr val="C00000"/>
              </a:solidFill>
            </a:endParaRPr>
          </a:p>
          <a:p>
            <a:pPr marL="0" indent="0">
              <a:lnSpc>
                <a:spcPct val="80000"/>
              </a:lnSpc>
              <a:buClr>
                <a:schemeClr val="accent3"/>
              </a:buClr>
              <a:buNone/>
              <a:defRPr/>
            </a:pPr>
            <a:endParaRPr lang="ru-RU" sz="1600" b="1" dirty="0" smtClean="0">
              <a:solidFill>
                <a:srgbClr val="C00000"/>
              </a:solidFill>
            </a:endParaRPr>
          </a:p>
        </p:txBody>
      </p:sp>
      <p:sp>
        <p:nvSpPr>
          <p:cNvPr id="15363" name="Text Box 7"/>
          <p:cNvSpPr txBox="1">
            <a:spLocks noChangeArrowheads="1"/>
          </p:cNvSpPr>
          <p:nvPr/>
        </p:nvSpPr>
        <p:spPr bwMode="auto">
          <a:xfrm>
            <a:off x="2506663" y="188913"/>
            <a:ext cx="70215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/>
          </a:p>
        </p:txBody>
      </p:sp>
      <p:grpSp>
        <p:nvGrpSpPr>
          <p:cNvPr id="15364" name="Группа 1"/>
          <p:cNvGrpSpPr>
            <a:grpSpLocks/>
          </p:cNvGrpSpPr>
          <p:nvPr/>
        </p:nvGrpSpPr>
        <p:grpSpPr bwMode="auto">
          <a:xfrm>
            <a:off x="1143000" y="19220"/>
            <a:ext cx="9906000" cy="1072809"/>
            <a:chOff x="25400" y="-7938"/>
            <a:chExt cx="9880600" cy="885826"/>
          </a:xfrm>
        </p:grpSpPr>
        <p:pic>
          <p:nvPicPr>
            <p:cNvPr id="15365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5275" y="233363"/>
              <a:ext cx="2413000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6" name="Picture 8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32558"/>
            <a:stretch>
              <a:fillRect/>
            </a:stretch>
          </p:blipFill>
          <p:spPr bwMode="auto">
            <a:xfrm>
              <a:off x="25400" y="233363"/>
              <a:ext cx="285750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7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2555875" y="233363"/>
              <a:ext cx="1627188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8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4060825" y="233363"/>
              <a:ext cx="1627188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9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5561013" y="233363"/>
              <a:ext cx="1627187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0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7059613" y="233363"/>
              <a:ext cx="1627187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1" name="TextBox 1"/>
            <p:cNvSpPr txBox="1">
              <a:spLocks noChangeArrowheads="1"/>
            </p:cNvSpPr>
            <p:nvPr/>
          </p:nvSpPr>
          <p:spPr bwMode="auto">
            <a:xfrm>
              <a:off x="990600" y="-7938"/>
              <a:ext cx="8915400" cy="4320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400" b="1" dirty="0">
                  <a:latin typeface="Times New Roman" pitchFamily="18" charset="0"/>
                  <a:cs typeface="Times New Roman" pitchFamily="18" charset="0"/>
                </a:rPr>
                <a:t>ТЕРРИТОРИАЛЬНЫЙ ОРГАН ФЕДЕРАЛЬНОЙ СЛУЖБЫ</a:t>
              </a:r>
              <a:r>
                <a:rPr lang="en-US" sz="14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400" b="1" dirty="0">
                  <a:latin typeface="Times New Roman" pitchFamily="18" charset="0"/>
                  <a:cs typeface="Times New Roman" pitchFamily="18" charset="0"/>
                </a:rPr>
                <a:t>ГОСУДАРСТВЕННОЙ СТАТИСТИКИ</a:t>
              </a:r>
            </a:p>
            <a:p>
              <a:pPr algn="ctr"/>
              <a:r>
                <a:rPr lang="ru-RU" sz="1400" b="1" dirty="0">
                  <a:latin typeface="Times New Roman" pitchFamily="18" charset="0"/>
                  <a:cs typeface="Times New Roman" pitchFamily="18" charset="0"/>
                </a:rPr>
                <a:t>ПО ПЕРМСКОМУ КРАЮ</a:t>
              </a:r>
            </a:p>
          </p:txBody>
        </p:sp>
        <p:pic>
          <p:nvPicPr>
            <p:cNvPr id="15372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8278813" y="234950"/>
              <a:ext cx="1627187" cy="642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7374517" y="4933506"/>
            <a:ext cx="4391025" cy="16346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Clr>
                <a:schemeClr val="accent3"/>
              </a:buClr>
              <a:buFont typeface="Arial" panose="020B0604020202020204" pitchFamily="34" charset="0"/>
              <a:buNone/>
              <a:defRPr/>
            </a:pPr>
            <a:endParaRPr lang="ru-RU" sz="1600" b="1" dirty="0" smtClean="0">
              <a:solidFill>
                <a:srgbClr val="C00000"/>
              </a:solidFill>
            </a:endParaRPr>
          </a:p>
          <a:p>
            <a:pPr marL="0" indent="0">
              <a:lnSpc>
                <a:spcPct val="80000"/>
              </a:lnSpc>
              <a:buClr>
                <a:schemeClr val="accent3"/>
              </a:buClr>
              <a:buFont typeface="Arial" panose="020B0604020202020204" pitchFamily="34" charset="0"/>
              <a:buNone/>
              <a:defRPr/>
            </a:pPr>
            <a:endParaRPr lang="ru-RU" sz="1600" b="1" dirty="0" smtClean="0">
              <a:solidFill>
                <a:srgbClr val="C00000"/>
              </a:solidFill>
            </a:endParaRPr>
          </a:p>
          <a:p>
            <a:pPr marL="0" indent="0">
              <a:lnSpc>
                <a:spcPct val="80000"/>
              </a:lnSpc>
              <a:buClr>
                <a:schemeClr val="accent3"/>
              </a:buClr>
              <a:buFont typeface="Arial" panose="020B0604020202020204" pitchFamily="34" charset="0"/>
              <a:buNone/>
              <a:defRPr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Николайчук Лариса Петровна</a:t>
            </a:r>
          </a:p>
          <a:p>
            <a:pPr marL="0" indent="0">
              <a:lnSpc>
                <a:spcPct val="80000"/>
              </a:lnSpc>
              <a:buClr>
                <a:schemeClr val="accent3"/>
              </a:buClr>
              <a:buFont typeface="Arial" panose="020B0604020202020204" pitchFamily="34" charset="0"/>
              <a:buNone/>
              <a:defRPr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Заместитель начальника Отдела статистики строительства, инвестиций и жилищно-коммунального хозяйства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05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8456" y="1470162"/>
            <a:ext cx="11066584" cy="4401205"/>
          </a:xfrm>
          <a:prstGeom prst="rect">
            <a:avLst/>
          </a:prstGeom>
          <a:solidFill>
            <a:srgbClr val="FFFFCC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40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значительном расхождении данных формы № П-2 (</a:t>
            </a:r>
            <a:r>
              <a:rPr lang="ru-RU" sz="4000" b="1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</a:t>
            </a:r>
            <a:r>
              <a:rPr lang="ru-RU" sz="40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за </a:t>
            </a:r>
            <a: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40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40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№ П-2 за январь-декабрь </a:t>
            </a:r>
            <a: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40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sz="40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отчетом направить соответствующие пояснения </a:t>
            </a:r>
            <a: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40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официальном бланке организации </a:t>
            </a:r>
            <a: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40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подписью руководителя. </a:t>
            </a:r>
            <a:endParaRPr lang="ru-RU" sz="4000" b="1" kern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800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064251" y="3920331"/>
          <a:ext cx="63500" cy="161925"/>
        </p:xfrm>
        <a:graphic>
          <a:graphicData uri="http://schemas.openxmlformats.org/drawingml/2006/table">
            <a:tbl>
              <a:tblPr/>
              <a:tblGrid>
                <a:gridCol w="63500"/>
              </a:tblGrid>
              <a:tr h="142875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912" y="64839"/>
            <a:ext cx="9055115" cy="652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1469" y="2924828"/>
            <a:ext cx="2233410" cy="116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5295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12" y="41667"/>
            <a:ext cx="11041827" cy="6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5442" y="1026499"/>
            <a:ext cx="274637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694703" y="1543563"/>
            <a:ext cx="1381991" cy="1692000"/>
          </a:xfrm>
          <a:prstGeom prst="rect">
            <a:avLst/>
          </a:prstGeom>
          <a:solidFill>
            <a:srgbClr val="FFFF00"/>
          </a:solidFill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В отчете за январь-декабрь заполняется из  формы </a:t>
            </a:r>
          </a:p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№ П-2 (</a:t>
            </a:r>
            <a:r>
              <a:rPr lang="ru-RU" sz="1400" b="1" dirty="0" err="1" smtClean="0">
                <a:solidFill>
                  <a:prstClr val="black"/>
                </a:solidFill>
              </a:rPr>
              <a:t>инвест</a:t>
            </a:r>
            <a:r>
              <a:rPr lang="ru-RU" sz="1400" b="1" dirty="0" smtClean="0">
                <a:solidFill>
                  <a:prstClr val="black"/>
                </a:solidFill>
              </a:rPr>
              <a:t>)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091" y="4373651"/>
            <a:ext cx="84137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вал 1"/>
          <p:cNvSpPr/>
          <p:nvPr/>
        </p:nvSpPr>
        <p:spPr>
          <a:xfrm>
            <a:off x="447516" y="5918616"/>
            <a:ext cx="914400" cy="33840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577600" y="4428561"/>
            <a:ext cx="1346623" cy="720000"/>
          </a:xfrm>
          <a:prstGeom prst="ellipse">
            <a:avLst/>
          </a:prstGeom>
          <a:solidFill>
            <a:srgbClr val="FFFF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цифрами</a:t>
            </a:r>
            <a:endParaRPr lang="ru-RU" sz="1400" b="1" dirty="0">
              <a:solidFill>
                <a:srgbClr val="002060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2857600" y="4783841"/>
            <a:ext cx="720000" cy="0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600" y="5398705"/>
            <a:ext cx="119354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5797298" y="4965953"/>
            <a:ext cx="2963589" cy="940934"/>
          </a:xfrm>
          <a:prstGeom prst="rect">
            <a:avLst/>
          </a:prstGeom>
          <a:solidFill>
            <a:srgbClr val="FFFF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 заполняется на основе документов, выданных государственными органами</a:t>
            </a:r>
            <a:br>
              <a:rPr lang="ru-RU" sz="1200" b="1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 по землеустройству согласно оплаченным счетам</a:t>
            </a:r>
            <a:endParaRPr lang="ru-RU" sz="12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447" y="4034119"/>
            <a:ext cx="2239644" cy="1678748"/>
          </a:xfrm>
          <a:prstGeom prst="rect">
            <a:avLst/>
          </a:prstGeom>
          <a:solidFill>
            <a:srgbClr val="FFFF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Данные, отраженные по </a:t>
            </a:r>
            <a:r>
              <a:rPr lang="ru-RU" sz="1400" b="1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строкам 20-24, </a:t>
            </a:r>
            <a:r>
              <a:rPr lang="ru-RU" sz="1400" b="1" dirty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не относятся к инвестициям в основной капитал и не включаются в итог по строке 01 графе 1</a:t>
            </a:r>
            <a:endParaRPr lang="ru-RU" sz="14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018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2375" y="-152571450"/>
            <a:ext cx="14639925" cy="31200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45265" y="-152571450"/>
            <a:ext cx="14639925" cy="312000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593" y="31898"/>
            <a:ext cx="9781200" cy="682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 flipH="1">
            <a:off x="2471423" y="3784262"/>
            <a:ext cx="244186" cy="3600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717" y="3795899"/>
            <a:ext cx="1333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3681761" y="2728861"/>
            <a:ext cx="1672936" cy="1800000"/>
          </a:xfrm>
          <a:prstGeom prst="rect">
            <a:avLst/>
          </a:prstGeom>
          <a:solidFill>
            <a:srgbClr val="FFFF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</a:rPr>
              <a:t> заполняется при осуществлении затрат на охрану окружающей среды и рациональное использование природных ресурсов (отражаемых по форме № 18-кс (годовая) </a:t>
            </a:r>
            <a:endParaRPr lang="ru-RU" sz="1200" b="1" dirty="0">
              <a:solidFill>
                <a:prstClr val="black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6239193" y="1077073"/>
            <a:ext cx="720000" cy="0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7194264" y="965613"/>
            <a:ext cx="1008000" cy="222919"/>
          </a:xfrm>
          <a:prstGeom prst="rect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=стр.01 гр.1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9707527" y="965613"/>
            <a:ext cx="1008000" cy="217506"/>
          </a:xfrm>
          <a:prstGeom prst="rect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=стр.20 гр.1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587697" y="3010262"/>
            <a:ext cx="3452400" cy="252000"/>
          </a:xfrm>
          <a:prstGeom prst="rect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prstClr val="black"/>
                </a:solidFill>
                <a:cs typeface="Times New Roman" pitchFamily="18" charset="0"/>
              </a:rPr>
              <a:t>Средства, полученные от оказания платных услуг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5354697" y="3136262"/>
            <a:ext cx="720000" cy="0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899525" y="3961864"/>
            <a:ext cx="720000" cy="0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5" name="Picture 5"/>
          <p:cNvPicPr preferRelativeResize="0"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2487" y="4144261"/>
            <a:ext cx="1746000" cy="46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5"/>
          <p:cNvPicPr preferRelativeResize="0"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697" y="4528861"/>
            <a:ext cx="1746000" cy="46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1858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7"/>
          <p:cNvSpPr txBox="1">
            <a:spLocks noChangeArrowheads="1"/>
          </p:cNvSpPr>
          <p:nvPr/>
        </p:nvSpPr>
        <p:spPr bwMode="auto">
          <a:xfrm>
            <a:off x="2506663" y="188913"/>
            <a:ext cx="70215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solidFill>
                <a:prstClr val="black"/>
              </a:solidFill>
            </a:endParaRPr>
          </a:p>
        </p:txBody>
      </p:sp>
      <p:grpSp>
        <p:nvGrpSpPr>
          <p:cNvPr id="15364" name="Группа 1"/>
          <p:cNvGrpSpPr>
            <a:grpSpLocks/>
          </p:cNvGrpSpPr>
          <p:nvPr/>
        </p:nvGrpSpPr>
        <p:grpSpPr bwMode="auto">
          <a:xfrm>
            <a:off x="1143000" y="-7939"/>
            <a:ext cx="9906000" cy="1072809"/>
            <a:chOff x="25400" y="-7938"/>
            <a:chExt cx="9880600" cy="885826"/>
          </a:xfrm>
        </p:grpSpPr>
        <p:pic>
          <p:nvPicPr>
            <p:cNvPr id="15365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5275" y="233363"/>
              <a:ext cx="2413000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6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32558"/>
            <a:stretch>
              <a:fillRect/>
            </a:stretch>
          </p:blipFill>
          <p:spPr bwMode="auto">
            <a:xfrm>
              <a:off x="25400" y="233363"/>
              <a:ext cx="285750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7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2555875" y="233363"/>
              <a:ext cx="1627188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8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4060825" y="233363"/>
              <a:ext cx="1627188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9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5561013" y="233363"/>
              <a:ext cx="1627187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0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7059613" y="233363"/>
              <a:ext cx="1627187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1" name="TextBox 1"/>
            <p:cNvSpPr txBox="1">
              <a:spLocks noChangeArrowheads="1"/>
            </p:cNvSpPr>
            <p:nvPr/>
          </p:nvSpPr>
          <p:spPr bwMode="auto">
            <a:xfrm>
              <a:off x="990600" y="-7938"/>
              <a:ext cx="8915400" cy="4320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ТЕРРИТОРИАЛЬНЫЙ ОРГАН ФЕДЕРАЛЬНОЙ СЛУЖБЫ</a:t>
              </a:r>
              <a:r>
                <a:rPr lang="en-US" sz="1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ГОСУДАРСТВЕННОЙ СТАТИСТИКИ</a:t>
              </a:r>
            </a:p>
            <a:p>
              <a:pPr algn="ctr"/>
              <a:r>
                <a:rPr lang="ru-RU" sz="1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ПО ПЕРМСКОМУ КРАЮ</a:t>
              </a:r>
            </a:p>
          </p:txBody>
        </p:sp>
        <p:pic>
          <p:nvPicPr>
            <p:cNvPr id="15372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8278813" y="234950"/>
              <a:ext cx="1627187" cy="642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Прямоугольник 5"/>
          <p:cNvSpPr/>
          <p:nvPr/>
        </p:nvSpPr>
        <p:spPr>
          <a:xfrm>
            <a:off x="1796902" y="1099113"/>
            <a:ext cx="80297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По вопросам заполнения формы обращаться </a:t>
            </a:r>
            <a:br>
              <a:rPr lang="ru-RU" sz="2800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BC5642"/>
                </a:solidFill>
                <a:latin typeface="Times New Roman" pitchFamily="18" charset="0"/>
                <a:cs typeface="Times New Roman" pitchFamily="18" charset="0"/>
              </a:rPr>
              <a:t>в Отдел статистики строительства, инвестиций </a:t>
            </a:r>
            <a:br>
              <a:rPr lang="ru-RU" sz="2800" b="1" dirty="0" smtClean="0">
                <a:solidFill>
                  <a:srgbClr val="BC564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BC5642"/>
                </a:solidFill>
                <a:latin typeface="Times New Roman" pitchFamily="18" charset="0"/>
                <a:cs typeface="Times New Roman" pitchFamily="18" charset="0"/>
              </a:rPr>
              <a:t>и жилищно-коммунального хозяйства:</a:t>
            </a:r>
            <a:endParaRPr lang="ru-RU" sz="2800" b="1" dirty="0">
              <a:solidFill>
                <a:srgbClr val="BC564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59974" y="3094074"/>
            <a:ext cx="8404515" cy="1886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3-19</a:t>
            </a:r>
            <a:r>
              <a:rPr lang="en-US" sz="2800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#</a:t>
            </a:r>
            <a:r>
              <a:rPr lang="ru-RU" sz="2800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 Дзержинский</a:t>
            </a:r>
            <a:r>
              <a:rPr lang="en-US" sz="2800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район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1-60#   </a:t>
            </a:r>
            <a:r>
              <a:rPr lang="ru-RU" sz="2800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Индустриальный, Свердловский районы</a:t>
            </a:r>
            <a:endParaRPr lang="ru-RU" sz="2800" dirty="0">
              <a:solidFill>
                <a:srgbClr val="5B9BD5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3-18</a:t>
            </a:r>
            <a:r>
              <a:rPr lang="en-US" sz="2800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# </a:t>
            </a:r>
            <a:r>
              <a:rPr lang="ru-RU" sz="2800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Ленинский, Мотовилихинский районы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3-17#</a:t>
            </a:r>
            <a:r>
              <a:rPr lang="ru-RU" sz="2800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 Кировский, Орджоникидзевский районы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>
              <a:solidFill>
                <a:srgbClr val="5B9BD5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23170" y="4720856"/>
            <a:ext cx="602091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u="sng" kern="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10681" y="2484108"/>
            <a:ext cx="7103103" cy="461665"/>
          </a:xfrm>
          <a:prstGeom prst="rect">
            <a:avLst/>
          </a:prstGeom>
          <a:solidFill>
            <a:srgbClr val="FFFFCC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Телефон + 7 (342) 236-43-43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добавочный номер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#</a:t>
            </a: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75442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7"/>
          <p:cNvSpPr txBox="1">
            <a:spLocks noChangeArrowheads="1"/>
          </p:cNvSpPr>
          <p:nvPr/>
        </p:nvSpPr>
        <p:spPr bwMode="auto">
          <a:xfrm>
            <a:off x="2506663" y="188913"/>
            <a:ext cx="70215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/>
          </a:p>
        </p:txBody>
      </p:sp>
      <p:grpSp>
        <p:nvGrpSpPr>
          <p:cNvPr id="15364" name="Группа 1"/>
          <p:cNvGrpSpPr>
            <a:grpSpLocks/>
          </p:cNvGrpSpPr>
          <p:nvPr/>
        </p:nvGrpSpPr>
        <p:grpSpPr bwMode="auto">
          <a:xfrm>
            <a:off x="1143000" y="-7939"/>
            <a:ext cx="9906000" cy="1072809"/>
            <a:chOff x="25400" y="-7938"/>
            <a:chExt cx="9880600" cy="885826"/>
          </a:xfrm>
        </p:grpSpPr>
        <p:pic>
          <p:nvPicPr>
            <p:cNvPr id="15365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5275" y="233363"/>
              <a:ext cx="2413000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6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32558"/>
            <a:stretch>
              <a:fillRect/>
            </a:stretch>
          </p:blipFill>
          <p:spPr bwMode="auto">
            <a:xfrm>
              <a:off x="25400" y="233363"/>
              <a:ext cx="285750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7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2555875" y="233363"/>
              <a:ext cx="1627188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8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4060825" y="233363"/>
              <a:ext cx="1627188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9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5561013" y="233363"/>
              <a:ext cx="1627187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0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7059613" y="233363"/>
              <a:ext cx="1627187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1" name="TextBox 1"/>
            <p:cNvSpPr txBox="1">
              <a:spLocks noChangeArrowheads="1"/>
            </p:cNvSpPr>
            <p:nvPr/>
          </p:nvSpPr>
          <p:spPr bwMode="auto">
            <a:xfrm>
              <a:off x="990600" y="-7938"/>
              <a:ext cx="8915400" cy="4320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400" b="1" dirty="0">
                  <a:latin typeface="Times New Roman" pitchFamily="18" charset="0"/>
                  <a:cs typeface="Times New Roman" pitchFamily="18" charset="0"/>
                </a:rPr>
                <a:t>ТЕРРИТОРИАЛЬНЫЙ ОРГАН ФЕДЕРАЛЬНОЙ СЛУЖБЫ</a:t>
              </a:r>
              <a:r>
                <a:rPr lang="en-US" sz="14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400" b="1" dirty="0">
                  <a:latin typeface="Times New Roman" pitchFamily="18" charset="0"/>
                  <a:cs typeface="Times New Roman" pitchFamily="18" charset="0"/>
                </a:rPr>
                <a:t>ГОСУДАРСТВЕННОЙ СТАТИСТИКИ</a:t>
              </a:r>
            </a:p>
            <a:p>
              <a:pPr algn="ctr"/>
              <a:r>
                <a:rPr lang="ru-RU" sz="1400" b="1" dirty="0">
                  <a:latin typeface="Times New Roman" pitchFamily="18" charset="0"/>
                  <a:cs typeface="Times New Roman" pitchFamily="18" charset="0"/>
                </a:rPr>
                <a:t>ПО ПЕРМСКОМУ КРАЮ</a:t>
              </a:r>
            </a:p>
          </p:txBody>
        </p:sp>
        <p:pic>
          <p:nvPicPr>
            <p:cNvPr id="15372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8278813" y="234950"/>
              <a:ext cx="1627187" cy="642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Прямоугольник 1"/>
          <p:cNvSpPr/>
          <p:nvPr/>
        </p:nvSpPr>
        <p:spPr>
          <a:xfrm>
            <a:off x="1286242" y="2818307"/>
            <a:ext cx="97627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73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1143000" y="19220"/>
            <a:ext cx="9906000" cy="1072809"/>
            <a:chOff x="25400" y="-7938"/>
            <a:chExt cx="9880600" cy="885826"/>
          </a:xfrm>
        </p:grpSpPr>
        <p:pic>
          <p:nvPicPr>
            <p:cNvPr id="3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5275" y="233363"/>
              <a:ext cx="2413000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32558"/>
            <a:stretch>
              <a:fillRect/>
            </a:stretch>
          </p:blipFill>
          <p:spPr bwMode="auto">
            <a:xfrm>
              <a:off x="25400" y="233363"/>
              <a:ext cx="285750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2555875" y="233363"/>
              <a:ext cx="1627188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4060825" y="233363"/>
              <a:ext cx="1627188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5561013" y="233363"/>
              <a:ext cx="1627187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7059613" y="233363"/>
              <a:ext cx="1627187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1"/>
            <p:cNvSpPr txBox="1">
              <a:spLocks noChangeArrowheads="1"/>
            </p:cNvSpPr>
            <p:nvPr/>
          </p:nvSpPr>
          <p:spPr bwMode="auto">
            <a:xfrm>
              <a:off x="990600" y="-7938"/>
              <a:ext cx="8915400" cy="4320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400" b="1" dirty="0">
                  <a:latin typeface="Times New Roman" pitchFamily="18" charset="0"/>
                  <a:cs typeface="Times New Roman" pitchFamily="18" charset="0"/>
                </a:rPr>
                <a:t>ТЕРРИТОРИАЛЬНЫЙ ОРГАН ФЕДЕРАЛЬНОЙ СЛУЖБЫ</a:t>
              </a:r>
              <a:r>
                <a:rPr lang="en-US" sz="14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400" b="1" dirty="0">
                  <a:latin typeface="Times New Roman" pitchFamily="18" charset="0"/>
                  <a:cs typeface="Times New Roman" pitchFamily="18" charset="0"/>
                </a:rPr>
                <a:t>ГОСУДАРСТВЕННОЙ СТАТИСТИКИ</a:t>
              </a:r>
            </a:p>
            <a:p>
              <a:pPr algn="ctr"/>
              <a:r>
                <a:rPr lang="ru-RU" sz="1400" b="1" dirty="0">
                  <a:latin typeface="Times New Roman" pitchFamily="18" charset="0"/>
                  <a:cs typeface="Times New Roman" pitchFamily="18" charset="0"/>
                </a:rPr>
                <a:t>ПО ПЕРМСКОМУ КРАЮ</a:t>
              </a:r>
            </a:p>
          </p:txBody>
        </p:sp>
        <p:pic>
          <p:nvPicPr>
            <p:cNvPr id="10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8278813" y="234950"/>
              <a:ext cx="1627187" cy="642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435108"/>
              </p:ext>
            </p:extLst>
          </p:nvPr>
        </p:nvGraphicFramePr>
        <p:xfrm>
          <a:off x="1143001" y="1239211"/>
          <a:ext cx="9905999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421"/>
                <a:gridCol w="1769522"/>
                <a:gridCol w="2444136"/>
                <a:gridCol w="2103820"/>
                <a:gridCol w="1562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Периодичность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предоставления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Респонденты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Приказы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П-2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«Сведения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 инвестициях в нефинансовые активы»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квартальная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позднее 20 числа после отчетного периода, за январь-декабрь – не позднее 8 февраля года, следующего за отчетным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Юридические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лица (кроме субъектов малого предпри-нимательства)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414 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18.07.2019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П-2 (инвест)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«Сведения об инвестиционной деятельности»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годовая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апреля года, следующего за отчетным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Юридические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лица (кроме субъектов малого предпри-нимательства)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414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.07.201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2110681" y="4010890"/>
            <a:ext cx="8198426" cy="13196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0" y="4810990"/>
            <a:ext cx="10775373" cy="1039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Указания по заполнению расположены на бланках форм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2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893" y="-85064"/>
            <a:ext cx="9403424" cy="6751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Овал 6"/>
          <p:cNvSpPr/>
          <p:nvPr/>
        </p:nvSpPr>
        <p:spPr>
          <a:xfrm>
            <a:off x="6188147" y="2812310"/>
            <a:ext cx="1860697" cy="95693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804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7"/>
          <p:cNvSpPr txBox="1">
            <a:spLocks noChangeArrowheads="1"/>
          </p:cNvSpPr>
          <p:nvPr/>
        </p:nvSpPr>
        <p:spPr bwMode="auto">
          <a:xfrm>
            <a:off x="2506663" y="188913"/>
            <a:ext cx="70215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002" y="13365"/>
            <a:ext cx="11030109" cy="6760677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Овал 8"/>
          <p:cNvSpPr/>
          <p:nvPr/>
        </p:nvSpPr>
        <p:spPr>
          <a:xfrm>
            <a:off x="3447126" y="489773"/>
            <a:ext cx="1476000" cy="1263600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8173102" y="834403"/>
            <a:ext cx="1368000" cy="1260000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713315" y="2348125"/>
            <a:ext cx="1209811" cy="1764590"/>
          </a:xfrm>
          <a:prstGeom prst="rect">
            <a:avLst/>
          </a:prstGeom>
          <a:solidFill>
            <a:srgbClr val="FFFF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Не включаются затраты на создание и приобретение активов, учет которых осуществляется на </a:t>
            </a:r>
            <a:r>
              <a:rPr lang="ru-RU" sz="1050" b="1" dirty="0" err="1" smtClean="0">
                <a:solidFill>
                  <a:schemeClr val="tx1"/>
                </a:solidFill>
              </a:rPr>
              <a:t>забалансовом</a:t>
            </a:r>
            <a:r>
              <a:rPr lang="ru-RU" sz="1050" b="1" dirty="0" smtClean="0">
                <a:solidFill>
                  <a:schemeClr val="tx1"/>
                </a:solidFill>
              </a:rPr>
              <a:t> счете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662384" y="2811989"/>
            <a:ext cx="1028700" cy="1724892"/>
          </a:xfrm>
          <a:prstGeom prst="rect">
            <a:avLst/>
          </a:prstGeom>
          <a:solidFill>
            <a:srgbClr val="FFFF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Не включается стоимость основных средств, переданных с баланса на баланс организации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776706" y="2811989"/>
            <a:ext cx="1073399" cy="1724892"/>
          </a:xfrm>
          <a:prstGeom prst="rect">
            <a:avLst/>
          </a:prstGeom>
          <a:solidFill>
            <a:srgbClr val="FFFF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Отражаются затраты на приобретение квартир для сотрудников в объектах жилого фонда</a:t>
            </a:r>
            <a:endParaRPr lang="ru-RU" sz="1050" b="1" dirty="0">
              <a:solidFill>
                <a:schemeClr val="tx1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4233160" y="1978229"/>
            <a:ext cx="0" cy="384462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8725464" y="2132366"/>
            <a:ext cx="702960" cy="619200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5178362" y="2604240"/>
            <a:ext cx="1454400" cy="665017"/>
          </a:xfrm>
          <a:prstGeom prst="rect">
            <a:avLst/>
          </a:prstGeom>
          <a:solidFill>
            <a:srgbClr val="FFFF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Затраты отражаются организациями-застройщиками</a:t>
            </a:r>
            <a:endParaRPr lang="ru-RU" sz="1000" b="1" dirty="0">
              <a:solidFill>
                <a:schemeClr val="tx1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5447398" y="2107082"/>
            <a:ext cx="0" cy="324173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594" y="2067665"/>
            <a:ext cx="274638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605" y="372269"/>
            <a:ext cx="802800" cy="3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4309" y="2179166"/>
            <a:ext cx="292974" cy="5724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715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8898703"/>
              </p:ext>
            </p:extLst>
          </p:nvPr>
        </p:nvGraphicFramePr>
        <p:xfrm>
          <a:off x="1462941" y="676690"/>
          <a:ext cx="9756000" cy="1543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0" name="Лист" r:id="rId4" imgW="9210743" imgH="1457325" progId="Excel.Sheet.8">
                  <p:embed/>
                </p:oleObj>
              </mc:Choice>
              <mc:Fallback>
                <p:oleObj name="Лист" r:id="rId4" imgW="9210743" imgH="14573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62941" y="676690"/>
                        <a:ext cx="9756000" cy="15436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740761"/>
              </p:ext>
            </p:extLst>
          </p:nvPr>
        </p:nvGraphicFramePr>
        <p:xfrm>
          <a:off x="1451755" y="2208544"/>
          <a:ext cx="9756000" cy="407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1" name="Лист" r:id="rId7" imgW="9210743" imgH="3848190" progId="Excel.Sheet.8">
                  <p:embed/>
                </p:oleObj>
              </mc:Choice>
              <mc:Fallback>
                <p:oleObj name="Лист" r:id="rId7" imgW="9210743" imgH="384819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51755" y="2208544"/>
                        <a:ext cx="9756000" cy="407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4699980" y="4327935"/>
            <a:ext cx="1672936" cy="914400"/>
          </a:xfrm>
          <a:prstGeom prst="rect">
            <a:avLst/>
          </a:prstGeom>
          <a:solidFill>
            <a:srgbClr val="FFFF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Отражаются затраты на приобретение библиотечного фонда</a:t>
            </a:r>
            <a:endParaRPr lang="ru-RU" sz="1200" b="1" dirty="0">
              <a:solidFill>
                <a:schemeClr val="tx1"/>
              </a:solidFill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3797569" y="4636278"/>
            <a:ext cx="902411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74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257" y="81042"/>
            <a:ext cx="10351543" cy="66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Прямая со стрелкой 12"/>
          <p:cNvCxnSpPr/>
          <p:nvPr/>
        </p:nvCxnSpPr>
        <p:spPr>
          <a:xfrm>
            <a:off x="7905608" y="3300112"/>
            <a:ext cx="1081878" cy="0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9069572" y="3062391"/>
            <a:ext cx="2492957" cy="1080000"/>
          </a:xfrm>
          <a:prstGeom prst="rect">
            <a:avLst/>
          </a:prstGeom>
          <a:solidFill>
            <a:srgbClr val="FFFF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>выделяются затраты на приобретение  библиотечного фонда и отражаются </a:t>
            </a:r>
            <a:br>
              <a:rPr lang="ru-RU" sz="13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</a:br>
            <a:r>
              <a:rPr lang="ru-RU" sz="13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>в разделе 2 </a:t>
            </a:r>
          </a:p>
          <a:p>
            <a:pPr algn="ctr"/>
            <a:r>
              <a:rPr lang="ru-RU" sz="13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>по коду ОКВЭД</a:t>
            </a:r>
            <a:r>
              <a:rPr lang="en-US" sz="13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>2</a:t>
            </a:r>
            <a:r>
              <a:rPr lang="ru-RU" sz="13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> 9</a:t>
            </a:r>
            <a:r>
              <a:rPr lang="en-US" sz="13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>1</a:t>
            </a:r>
            <a:r>
              <a:rPr lang="ru-RU" sz="13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>.</a:t>
            </a:r>
            <a:r>
              <a:rPr lang="en-US" sz="13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>0</a:t>
            </a:r>
            <a:r>
              <a:rPr lang="ru-RU" sz="13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>1</a:t>
            </a:r>
            <a:endParaRPr lang="ru-RU" sz="1300" b="1" dirty="0">
              <a:solidFill>
                <a:schemeClr val="tx1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8271735" y="5447661"/>
            <a:ext cx="1090453" cy="0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5724343" y="5532684"/>
            <a:ext cx="3060000" cy="900000"/>
          </a:xfrm>
          <a:prstGeom prst="rect">
            <a:avLst/>
          </a:prstGeom>
          <a:solidFill>
            <a:srgbClr val="FFFF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заполняется на основе документов, выданных государственными органами</a:t>
            </a:r>
            <a:br>
              <a:rPr lang="ru-RU" sz="1250" b="1" dirty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</a:br>
            <a:r>
              <a:rPr lang="ru-RU" sz="1250" b="1" dirty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 по землеустройству согласно оплаченным счетам</a:t>
            </a:r>
            <a:endParaRPr lang="ru-RU" sz="125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463599" y="4773851"/>
            <a:ext cx="2610000" cy="1347620"/>
          </a:xfrm>
          <a:prstGeom prst="rect">
            <a:avLst/>
          </a:prstGeom>
          <a:solidFill>
            <a:srgbClr val="FFFF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>Данные, отраженные по </a:t>
            </a:r>
            <a:r>
              <a:rPr lang="ru-RU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>строке 29, </a:t>
            </a:r>
            <a:r>
              <a:rPr lang="ru-RU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>не относятся к </a:t>
            </a:r>
            <a:r>
              <a:rPr lang="ru-RU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>инвестициям</a:t>
            </a:r>
            <a:br>
              <a:rPr lang="ru-RU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>в основной капитал и </a:t>
            </a:r>
            <a:r>
              <a:rPr lang="ru-RU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>не </a:t>
            </a:r>
            <a:r>
              <a:rPr lang="ru-RU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>включаются в итог </a:t>
            </a:r>
            <a:r>
              <a:rPr lang="ru-RU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>по </a:t>
            </a:r>
            <a:r>
              <a:rPr lang="ru-RU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>строке 01 графе 1</a:t>
            </a:r>
            <a:endParaRPr lang="ru-RU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Picture 5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481" y="2204479"/>
            <a:ext cx="1116000" cy="3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авая фигурная скобка 8"/>
          <p:cNvSpPr/>
          <p:nvPr/>
        </p:nvSpPr>
        <p:spPr>
          <a:xfrm>
            <a:off x="5219191" y="5604684"/>
            <a:ext cx="155448" cy="756000"/>
          </a:xfrm>
          <a:prstGeom prst="rightBrac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134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025" y="75600"/>
            <a:ext cx="10139159" cy="667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Прямая соединительная линия 11"/>
          <p:cNvCxnSpPr/>
          <p:nvPr/>
        </p:nvCxnSpPr>
        <p:spPr>
          <a:xfrm flipH="1">
            <a:off x="3394373" y="626072"/>
            <a:ext cx="488372" cy="19440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394373" y="626072"/>
            <a:ext cx="488373" cy="19080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2262745" y="3842416"/>
            <a:ext cx="1620000" cy="1080000"/>
          </a:xfrm>
          <a:prstGeom prst="ellipse">
            <a:avLst/>
          </a:prstGeom>
          <a:solidFill>
            <a:srgbClr val="FFFF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ОКВЭД2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цифрами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848" y="3375786"/>
            <a:ext cx="274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783" y="2414414"/>
            <a:ext cx="274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8033" y="2152476"/>
            <a:ext cx="2746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938" y="550472"/>
            <a:ext cx="871162" cy="191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0390" y="589051"/>
            <a:ext cx="669925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0817" y="3400088"/>
            <a:ext cx="1158875" cy="166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0323" y="3400088"/>
            <a:ext cx="1090613" cy="167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2473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369333" y="232240"/>
            <a:ext cx="8135999" cy="700116"/>
            <a:chOff x="925422" y="0"/>
            <a:chExt cx="8061051" cy="700116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966822" y="0"/>
              <a:ext cx="7989716" cy="700116"/>
            </a:xfrm>
            <a:prstGeom prst="roundRect">
              <a:avLst>
                <a:gd name="adj" fmla="val 10000"/>
              </a:avLst>
            </a:prstGeom>
            <a:solidFill>
              <a:schemeClr val="accent1"/>
            </a:solidFill>
            <a:ln>
              <a:solidFill>
                <a:schemeClr val="accent1">
                  <a:shade val="50000"/>
                </a:schemeClr>
              </a:solidFill>
            </a:ln>
            <a:effectLst>
              <a:outerShdw blurRad="57150" dist="38100" dir="5400000" algn="ctr" rotWithShape="0">
                <a:srgbClr val="0F6FC6">
                  <a:shade val="50000"/>
                  <a:hueOff val="0"/>
                  <a:satOff val="0"/>
                  <a:lumOff val="0"/>
                  <a:alphaOff val="0"/>
                  <a:shade val="9000"/>
                  <a:alpha val="48000"/>
                  <a:satMod val="105000"/>
                </a:srgbClr>
              </a:outerShdw>
            </a:effectLst>
            <a:sp3d contourW="19050" prstMaterial="metal">
              <a:bevelT w="88900" h="203200"/>
              <a:bevelB w="165100" h="2540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4" name="Скругленный прямоугольник 4"/>
            <p:cNvSpPr/>
            <p:nvPr/>
          </p:nvSpPr>
          <p:spPr>
            <a:xfrm>
              <a:off x="925422" y="0"/>
              <a:ext cx="8061051" cy="65910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accent1">
                  <a:shade val="50000"/>
                </a:schemeClr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33020" rIns="49530" bIns="33020" numCol="1" spcCol="1270" anchor="ctr" anchorCtr="0">
              <a:noAutofit/>
            </a:bodyPr>
            <a:lstStyle/>
            <a:p>
              <a:pPr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600" b="1" dirty="0" smtClean="0">
                  <a:solidFill>
                    <a:prstClr val="black"/>
                  </a:solidFill>
                  <a:latin typeface="Times New Roman"/>
                </a:rPr>
                <a:t>Пример расшифровки стр. 33 (ОКВЭД 2):</a:t>
              </a:r>
              <a:endParaRPr lang="ru-RU" sz="2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2423165" y="884775"/>
            <a:ext cx="8165167" cy="1091581"/>
            <a:chOff x="1612276" y="692688"/>
            <a:chExt cx="8010502" cy="973835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1612276" y="735137"/>
              <a:ext cx="7911251" cy="931386"/>
            </a:xfrm>
            <a:prstGeom prst="roundRect">
              <a:avLst>
                <a:gd name="adj" fmla="val 10000"/>
              </a:avLst>
            </a:prstGeom>
            <a:solidFill>
              <a:srgbClr val="0F6FC6">
                <a:lumMod val="20000"/>
                <a:lumOff val="80000"/>
                <a:alpha val="90000"/>
              </a:srgbClr>
            </a:solidFill>
            <a:ln>
              <a:noFill/>
            </a:ln>
            <a:effectLst/>
            <a:sp3d z="-300000" contourW="19050" prstMaterial="metal">
              <a:bevelT w="88900" h="203200"/>
              <a:bevelB w="165100" h="2540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1711527" y="692688"/>
              <a:ext cx="7911251" cy="899269"/>
            </a:xfrm>
            <a:prstGeom prst="rect">
              <a:avLst/>
            </a:prstGeom>
            <a:sp3d z="-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3815" tIns="29210" rIns="43815" bIns="29210" numCol="1" spcCol="1270" anchor="ctr" anchorCtr="0">
              <a:noAutofit/>
            </a:bodyPr>
            <a:lstStyle/>
            <a:p>
              <a:pPr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b="1" dirty="0" smtClean="0">
                  <a:solidFill>
                    <a:srgbClr val="FF0000"/>
                  </a:solidFill>
                  <a:latin typeface="Times New Roman"/>
                </a:rPr>
                <a:t>Строительство, реконструкция жилых домов </a:t>
              </a:r>
              <a:r>
                <a:rPr lang="ru-RU" sz="2300" b="1" dirty="0" smtClean="0">
                  <a:solidFill>
                    <a:srgbClr val="0F6FC6">
                      <a:lumMod val="50000"/>
                    </a:srgbClr>
                  </a:solidFill>
                  <a:latin typeface="Times New Roman"/>
                </a:rPr>
                <a:t>– </a:t>
              </a:r>
              <a:br>
                <a:rPr lang="ru-RU" sz="2300" b="1" dirty="0" smtClean="0">
                  <a:solidFill>
                    <a:srgbClr val="0F6FC6">
                      <a:lumMod val="50000"/>
                    </a:srgbClr>
                  </a:solidFill>
                  <a:latin typeface="Times New Roman"/>
                </a:rPr>
              </a:br>
              <a:r>
                <a:rPr lang="ru-RU" sz="2300" b="1" dirty="0" smtClean="0">
                  <a:solidFill>
                    <a:srgbClr val="0F6FC6">
                      <a:lumMod val="50000"/>
                    </a:srgbClr>
                  </a:solidFill>
                  <a:latin typeface="Times New Roman"/>
                </a:rPr>
                <a:t>«Управление эксплуатацией жилого фонда за вознаграждение или на договорной основе»</a:t>
              </a:r>
              <a:endParaRPr lang="ru-RU" sz="2300" b="1" dirty="0">
                <a:solidFill>
                  <a:srgbClr val="0F6FC6">
                    <a:lumMod val="50000"/>
                  </a:srgbClr>
                </a:solidFill>
                <a:latin typeface="Times New Roman"/>
                <a:cs typeface="Times New Roman" pitchFamily="18" charset="0"/>
              </a:endParaRPr>
            </a:p>
          </p:txBody>
        </p:sp>
      </p:grpSp>
      <p:sp>
        <p:nvSpPr>
          <p:cNvPr id="8" name="Овал 7"/>
          <p:cNvSpPr/>
          <p:nvPr/>
        </p:nvSpPr>
        <p:spPr>
          <a:xfrm>
            <a:off x="713166" y="990110"/>
            <a:ext cx="1692000" cy="90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</a:rPr>
              <a:t>68.32.1</a:t>
            </a:r>
            <a:endParaRPr lang="ru-RU" b="1" dirty="0">
              <a:solidFill>
                <a:prstClr val="black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2422275" y="1879207"/>
            <a:ext cx="8131697" cy="1452815"/>
            <a:chOff x="1649148" y="1820294"/>
            <a:chExt cx="7856538" cy="139225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1649148" y="1844544"/>
              <a:ext cx="7791132" cy="1368000"/>
            </a:xfrm>
            <a:prstGeom prst="roundRect">
              <a:avLst>
                <a:gd name="adj" fmla="val 6251"/>
              </a:avLst>
            </a:prstGeom>
            <a:solidFill>
              <a:srgbClr val="0F6FC6">
                <a:lumMod val="20000"/>
                <a:lumOff val="80000"/>
                <a:alpha val="90000"/>
              </a:srgbClr>
            </a:solidFill>
            <a:ln>
              <a:noFill/>
            </a:ln>
            <a:effectLst/>
            <a:sp3d z="-300000" contourW="19050" prstMaterial="metal">
              <a:bevelT w="88900" h="203200"/>
              <a:bevelB w="165100" h="2540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1714554" y="1820294"/>
              <a:ext cx="7791132" cy="1100525"/>
            </a:xfrm>
            <a:prstGeom prst="rect">
              <a:avLst/>
            </a:prstGeom>
            <a:sp3d z="-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3815" tIns="29210" rIns="43815" bIns="29210" numCol="1" spcCol="1270" anchor="t" anchorCtr="0">
              <a:noAutofit/>
            </a:bodyPr>
            <a:lstStyle/>
            <a:p>
              <a:pPr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b="1" dirty="0" smtClean="0">
                  <a:solidFill>
                    <a:srgbClr val="FF0000"/>
                  </a:solidFill>
                  <a:latin typeface="Times New Roman"/>
                </a:rPr>
                <a:t>Строительство, реконструкция , приобретение основных средств для общеобразовательных школ </a:t>
              </a:r>
              <a:r>
                <a:rPr lang="ru-RU" sz="2300" b="1" dirty="0" smtClean="0">
                  <a:solidFill>
                    <a:srgbClr val="002060"/>
                  </a:solidFill>
                  <a:latin typeface="Times New Roman"/>
                </a:rPr>
                <a:t>– « Образование среднее общее»</a:t>
              </a:r>
            </a:p>
            <a:p>
              <a:pPr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300" b="1" dirty="0">
                <a:solidFill>
                  <a:srgbClr val="0F6FC6">
                    <a:lumMod val="50000"/>
                  </a:srgbClr>
                </a:solidFill>
                <a:latin typeface="Times New Roman"/>
                <a:cs typeface="Times New Roman" pitchFamily="18" charset="0"/>
              </a:endParaRPr>
            </a:p>
          </p:txBody>
        </p:sp>
      </p:grpSp>
      <p:sp>
        <p:nvSpPr>
          <p:cNvPr id="13" name="Овал 12"/>
          <p:cNvSpPr/>
          <p:nvPr/>
        </p:nvSpPr>
        <p:spPr>
          <a:xfrm>
            <a:off x="713166" y="2105028"/>
            <a:ext cx="1692000" cy="90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</a:rPr>
              <a:t>85.14</a:t>
            </a:r>
            <a:endParaRPr lang="ru-RU" b="1" dirty="0">
              <a:solidFill>
                <a:prstClr val="black"/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2381064" y="3242284"/>
            <a:ext cx="8104414" cy="1004370"/>
            <a:chOff x="1755668" y="3632591"/>
            <a:chExt cx="7890700" cy="100437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1795017" y="3632591"/>
              <a:ext cx="7851351" cy="1004370"/>
            </a:xfrm>
            <a:prstGeom prst="roundRect">
              <a:avLst>
                <a:gd name="adj" fmla="val 10000"/>
              </a:avLst>
            </a:prstGeom>
            <a:solidFill>
              <a:srgbClr val="0F6FC6">
                <a:lumMod val="20000"/>
                <a:lumOff val="80000"/>
                <a:alpha val="90000"/>
              </a:srgbClr>
            </a:solidFill>
            <a:ln>
              <a:noFill/>
            </a:ln>
            <a:effectLst/>
            <a:sp3d z="-300000" contourW="19050" prstMaterial="metal">
              <a:bevelT w="88900" h="203200"/>
              <a:bevelB w="165100" h="2540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1755668" y="3785597"/>
              <a:ext cx="7812000" cy="619305"/>
            </a:xfrm>
            <a:prstGeom prst="rect">
              <a:avLst/>
            </a:prstGeom>
            <a:sp3d z="-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3815" tIns="29210" rIns="43815" bIns="29210" numCol="1" spcCol="1270" anchor="ctr" anchorCtr="0">
              <a:noAutofit/>
            </a:bodyPr>
            <a:lstStyle/>
            <a:p>
              <a:pPr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b="1" dirty="0" smtClean="0">
                  <a:solidFill>
                    <a:srgbClr val="FF0000"/>
                  </a:solidFill>
                  <a:latin typeface="Times New Roman"/>
                </a:rPr>
                <a:t>Строительство, реконструкция, приобретение  основных средств для  деятельности спортивных объектов </a:t>
              </a:r>
              <a:r>
                <a:rPr lang="ru-RU" sz="2300" b="1" dirty="0" smtClean="0">
                  <a:solidFill>
                    <a:srgbClr val="0F6FC6">
                      <a:lumMod val="50000"/>
                    </a:srgbClr>
                  </a:solidFill>
                  <a:latin typeface="Times New Roman"/>
                </a:rPr>
                <a:t>–«Деятельность спортивных объектов»</a:t>
              </a:r>
              <a:endParaRPr lang="ru-RU" sz="2300" b="1" dirty="0">
                <a:solidFill>
                  <a:srgbClr val="0F6FC6">
                    <a:lumMod val="50000"/>
                  </a:srgbClr>
                </a:solidFill>
                <a:latin typeface="Times New Roman"/>
                <a:cs typeface="Times New Roman" pitchFamily="18" charset="0"/>
              </a:endParaRPr>
            </a:p>
          </p:txBody>
        </p:sp>
      </p:grpSp>
      <p:sp>
        <p:nvSpPr>
          <p:cNvPr id="17" name="Овал 16"/>
          <p:cNvSpPr/>
          <p:nvPr/>
        </p:nvSpPr>
        <p:spPr>
          <a:xfrm>
            <a:off x="677333" y="3203258"/>
            <a:ext cx="1692000" cy="90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</a:rPr>
              <a:t>93.11</a:t>
            </a:r>
            <a:endParaRPr lang="ru-RU" b="1" dirty="0">
              <a:solidFill>
                <a:prstClr val="black"/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2378238" y="4174654"/>
            <a:ext cx="8130140" cy="1400400"/>
            <a:chOff x="1698342" y="4448195"/>
            <a:chExt cx="7589128" cy="104040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1723116" y="4552595"/>
              <a:ext cx="7564354" cy="864000"/>
            </a:xfrm>
            <a:prstGeom prst="roundRect">
              <a:avLst>
                <a:gd name="adj" fmla="val 10000"/>
              </a:avLst>
            </a:prstGeom>
            <a:solidFill>
              <a:srgbClr val="0F6FC6">
                <a:lumMod val="20000"/>
                <a:lumOff val="80000"/>
                <a:alpha val="90000"/>
              </a:srgbClr>
            </a:solidFill>
            <a:ln>
              <a:noFill/>
            </a:ln>
            <a:effectLst/>
            <a:sp3d z="-300000" contourW="19050" prstMaterial="metal">
              <a:bevelT w="88900" h="203200"/>
              <a:bevelB w="165100" h="2540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Скругленный прямоугольник 4"/>
            <p:cNvSpPr/>
            <p:nvPr/>
          </p:nvSpPr>
          <p:spPr>
            <a:xfrm>
              <a:off x="1698342" y="4448195"/>
              <a:ext cx="7564354" cy="1040400"/>
            </a:xfrm>
            <a:prstGeom prst="rect">
              <a:avLst/>
            </a:prstGeom>
            <a:sp3d z="-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3815" tIns="29210" rIns="43815" bIns="29210" numCol="1" spcCol="1270" anchor="ctr" anchorCtr="0">
              <a:noAutofit/>
            </a:bodyPr>
            <a:lstStyle/>
            <a:p>
              <a:pPr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b="1" dirty="0" smtClean="0">
                  <a:solidFill>
                    <a:srgbClr val="FF0000"/>
                  </a:solidFill>
                  <a:latin typeface="Times New Roman"/>
                </a:rPr>
                <a:t>Строительство, реконструкция автодорог </a:t>
              </a:r>
              <a:r>
                <a:rPr lang="ru-RU" sz="2300" b="1" dirty="0" smtClean="0">
                  <a:solidFill>
                    <a:srgbClr val="0F6FC6">
                      <a:lumMod val="50000"/>
                    </a:srgbClr>
                  </a:solidFill>
                  <a:latin typeface="Times New Roman"/>
                </a:rPr>
                <a:t>– </a:t>
              </a:r>
              <a:br>
                <a:rPr lang="ru-RU" sz="2300" b="1" dirty="0" smtClean="0">
                  <a:solidFill>
                    <a:srgbClr val="0F6FC6">
                      <a:lumMod val="50000"/>
                    </a:srgbClr>
                  </a:solidFill>
                  <a:latin typeface="Times New Roman"/>
                </a:rPr>
              </a:br>
              <a:r>
                <a:rPr lang="ru-RU" sz="2300" b="1" dirty="0" smtClean="0">
                  <a:solidFill>
                    <a:srgbClr val="0F6FC6">
                      <a:lumMod val="50000"/>
                    </a:srgbClr>
                  </a:solidFill>
                  <a:latin typeface="Times New Roman"/>
                </a:rPr>
                <a:t>«Деятельность по эксплуатации автомобильных дорог и автомагистралей»</a:t>
              </a:r>
              <a:endParaRPr lang="ru-RU" sz="2300" b="1" dirty="0">
                <a:solidFill>
                  <a:srgbClr val="0F6FC6">
                    <a:lumMod val="50000"/>
                  </a:srgbClr>
                </a:solidFill>
                <a:latin typeface="Times New Roman"/>
                <a:cs typeface="Times New Roman" pitchFamily="18" charset="0"/>
              </a:endParaRPr>
            </a:p>
          </p:txBody>
        </p:sp>
      </p:grpSp>
      <p:sp>
        <p:nvSpPr>
          <p:cNvPr id="21" name="Овал 20"/>
          <p:cNvSpPr/>
          <p:nvPr/>
        </p:nvSpPr>
        <p:spPr>
          <a:xfrm>
            <a:off x="677333" y="4315179"/>
            <a:ext cx="1692000" cy="90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</a:rPr>
              <a:t>52.21.22</a:t>
            </a:r>
            <a:endParaRPr lang="ru-RU" b="1" dirty="0">
              <a:solidFill>
                <a:prstClr val="black"/>
              </a:solidFill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2429168" y="5478141"/>
            <a:ext cx="8064000" cy="1266672"/>
            <a:chOff x="1614696" y="5564198"/>
            <a:chExt cx="7773440" cy="1027056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1614696" y="5564198"/>
              <a:ext cx="7773440" cy="875697"/>
            </a:xfrm>
            <a:prstGeom prst="roundRect">
              <a:avLst>
                <a:gd name="adj" fmla="val 10000"/>
              </a:avLst>
            </a:prstGeom>
            <a:solidFill>
              <a:srgbClr val="0F6FC6">
                <a:lumMod val="20000"/>
                <a:lumOff val="80000"/>
                <a:alpha val="90000"/>
              </a:srgbClr>
            </a:solidFill>
            <a:ln>
              <a:noFill/>
            </a:ln>
            <a:effectLst/>
            <a:sp3d z="-300000" contourW="19050" prstMaterial="metal">
              <a:bevelT w="88900" h="203200"/>
              <a:bevelB w="165100" h="2540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 b="1" dirty="0" smtClean="0">
                <a:solidFill>
                  <a:srgbClr val="FF0000"/>
                </a:solidFill>
                <a:latin typeface="Times New Roman"/>
              </a:endParaRPr>
            </a:p>
            <a:p>
              <a:r>
                <a:rPr lang="ru-RU" sz="2300" b="1" dirty="0" smtClean="0">
                  <a:solidFill>
                    <a:srgbClr val="FF0000"/>
                  </a:solidFill>
                  <a:latin typeface="Times New Roman"/>
                </a:rPr>
                <a:t>Заполняют </a:t>
              </a:r>
              <a:r>
                <a:rPr lang="ru-RU" sz="2300" b="1" dirty="0">
                  <a:solidFill>
                    <a:srgbClr val="FF0000"/>
                  </a:solidFill>
                  <a:latin typeface="Times New Roman"/>
                </a:rPr>
                <a:t>подразделения, занимающиеся строительством</a:t>
              </a:r>
              <a:endParaRPr lang="ru-RU" sz="2300" b="1" dirty="0">
                <a:solidFill>
                  <a:srgbClr val="FF0000"/>
                </a:solidFill>
                <a:latin typeface="Times New Roman"/>
                <a:cs typeface="Times New Roman" pitchFamily="18" charset="0"/>
              </a:endParaRPr>
            </a:p>
            <a:p>
              <a:endParaRPr lang="ru-RU" sz="23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  <p:sp>
          <p:nvSpPr>
            <p:cNvPr id="24" name="Скругленный прямоугольник 4"/>
            <p:cNvSpPr/>
            <p:nvPr/>
          </p:nvSpPr>
          <p:spPr>
            <a:xfrm>
              <a:off x="1614696" y="5583254"/>
              <a:ext cx="7530519" cy="1008000"/>
            </a:xfrm>
            <a:prstGeom prst="rect">
              <a:avLst/>
            </a:prstGeom>
            <a:sp3d z="-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3815" tIns="29210" rIns="43815" bIns="29210" numCol="1" spcCol="1270" anchor="ctr" anchorCtr="0">
              <a:noAutofit/>
            </a:bodyPr>
            <a:lstStyle/>
            <a:p>
              <a:pPr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300" b="1" dirty="0">
                <a:solidFill>
                  <a:srgbClr val="FF0000"/>
                </a:solidFill>
                <a:latin typeface="Times New Roman"/>
                <a:cs typeface="Times New Roman" pitchFamily="18" charset="0"/>
              </a:endParaRPr>
            </a:p>
          </p:txBody>
        </p:sp>
      </p:grpSp>
      <p:sp>
        <p:nvSpPr>
          <p:cNvPr id="25" name="Овал 24"/>
          <p:cNvSpPr/>
          <p:nvPr/>
        </p:nvSpPr>
        <p:spPr>
          <a:xfrm>
            <a:off x="678894" y="5568141"/>
            <a:ext cx="1690439" cy="90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41.10-43.99.9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458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971645"/>
              </p:ext>
            </p:extLst>
          </p:nvPr>
        </p:nvGraphicFramePr>
        <p:xfrm>
          <a:off x="484963" y="0"/>
          <a:ext cx="11476664" cy="649955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724451"/>
                <a:gridCol w="5752213"/>
              </a:tblGrid>
              <a:tr h="302089">
                <a:tc>
                  <a:txBody>
                    <a:bodyPr/>
                    <a:lstStyle/>
                    <a:p>
                      <a:pPr algn="ctr"/>
                      <a:r>
                        <a:rPr lang="ru-RU" sz="1800" b="1" u="sng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Неверно</a:t>
                      </a:r>
                      <a:endParaRPr lang="ru-RU" sz="1800" b="1" u="sng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40" marR="121940" marT="45726" marB="45726" anchor="ctr">
                    <a:solidFill>
                      <a:srgbClr val="F9ED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sng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Верно</a:t>
                      </a:r>
                      <a:endParaRPr lang="ru-RU" sz="1800" u="sng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40" marR="121940" marT="45726" marB="45726" anchor="ctr">
                    <a:solidFill>
                      <a:srgbClr val="F6FDA1"/>
                    </a:solidFill>
                  </a:tcPr>
                </a:tc>
              </a:tr>
              <a:tr h="52178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старых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бланков и 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xml-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шаблонов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40" marR="121940" marT="45726" marB="45726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Использовать только!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u="sng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бланки и </a:t>
                      </a:r>
                      <a:r>
                        <a:rPr lang="ru-RU" sz="1600" u="sng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обновленные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xml-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шаблоны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40" marR="121940" marT="45726" marB="45726">
                    <a:solidFill>
                      <a:srgbClr val="FCFCD4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заполнен в рублях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40" marR="121940" marT="45726" marB="45726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 – тысяча рублей</a:t>
                      </a:r>
                      <a:endParaRPr lang="ru-RU" sz="16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40" marR="121940" marT="45726" marB="45726"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строке 01 графе 1 включены затраты на приобретение основных средств, учитываемых на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забалансовом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счете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40" marR="121940" marT="45726" marB="45726"/>
                </a:tc>
                <a:tc>
                  <a:txBody>
                    <a:bodyPr/>
                    <a:lstStyle/>
                    <a:p>
                      <a:r>
                        <a:rPr lang="ru-RU" sz="1600" b="1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включаются в отчет</a:t>
                      </a:r>
                      <a:r>
                        <a:rPr lang="ru-RU" sz="1600" b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r>
                        <a:rPr lang="ru-RU" sz="1600" b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на создание и (или) приобретение </a:t>
                      </a:r>
                      <a:r>
                        <a:rPr lang="en-US" sz="1600" b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основных средств, учитываемых на </a:t>
                      </a:r>
                      <a:r>
                        <a:rPr lang="ru-RU" sz="1600" b="0" u="non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забалансовом</a:t>
                      </a:r>
                      <a:r>
                        <a:rPr lang="ru-RU" sz="1600" b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счете (до 10 тыс. рублей за единицу)</a:t>
                      </a:r>
                      <a:endParaRPr lang="ru-RU" sz="1600" b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40" marR="121940" marT="45726" marB="45726">
                    <a:solidFill>
                      <a:srgbClr val="FCFCD4"/>
                    </a:solidFill>
                  </a:tcPr>
                </a:tc>
              </a:tr>
              <a:tr h="96116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графу 5 (затраты на приобретение основных фондов, бывших в употреблении у других юридических и физических лиц) включена стоимость основных фондов, переданных с баланса на баланс организации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40" marR="121940" marT="45726" marB="45726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включается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 основных фондов, переданных с баланса на баланс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40" marR="121940" marT="45726" marB="45726">
                    <a:noFill/>
                  </a:tcPr>
                </a:tc>
              </a:tr>
              <a:tr h="61200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строке 02 графе 1 (жилые здания и помещения) отражена покупка квартир в объектах жилого фонда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40" marR="121940" marT="45726" marB="45726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Покупка квартир в объектах жилого фонда  отражается по графе 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40" marR="121940" marT="45726" marB="45726">
                    <a:solidFill>
                      <a:srgbClr val="FCFCD4"/>
                    </a:solidFill>
                  </a:tcPr>
                </a:tc>
              </a:tr>
              <a:tr h="74147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строке 30 (затраты на приобретение земли)  включена стоимость арендуемых земельных участков, а также переданных в пользование или оперативное управление</a:t>
                      </a:r>
                    </a:p>
                  </a:txBody>
                  <a:tcPr marL="121940" marR="121940" marT="45726" marB="45726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включается 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 арендуемых земельных участков, а также переданных в пользование или оперативное управление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40" marR="121940" marT="45726" marB="45726">
                    <a:noFill/>
                  </a:tcPr>
                </a:tc>
              </a:tr>
              <a:tr h="118086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разделе 2 под кодами ОКВЭД2 «Строительство» (41.10-43.99) отражены затраты по строительству различных объектов</a:t>
                      </a:r>
                    </a:p>
                  </a:txBody>
                  <a:tcPr marL="121940" marR="121940" marT="45726" marB="45726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кодам </a:t>
                      </a: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ОКВЭД2 41.10-43.99.9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«строительство зданий, работы строительные, специализированные» показываются затраты по созданию и развитию материально-технической базы подразделений, занимающихся строительством. </a:t>
                      </a:r>
                      <a:endParaRPr lang="ru-RU" sz="16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40" marR="121940" marT="45726" marB="45726">
                    <a:solidFill>
                      <a:srgbClr val="FCFCD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18856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3772</TotalTime>
  <Words>641</Words>
  <Application>Microsoft Office PowerPoint</Application>
  <PresentationFormat>Произвольный</PresentationFormat>
  <Paragraphs>95</Paragraphs>
  <Slides>15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8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Тема Office</vt:lpstr>
      <vt:lpstr>3_Тема Office</vt:lpstr>
      <vt:lpstr>2_Тема Office</vt:lpstr>
      <vt:lpstr>4_Тема Office</vt:lpstr>
      <vt:lpstr>6_Тема Office</vt:lpstr>
      <vt:lpstr>5_Тема Office</vt:lpstr>
      <vt:lpstr>7_Тема Office</vt:lpstr>
      <vt:lpstr>1_Тема Office</vt:lpstr>
      <vt:lpstr>Лист</vt:lpstr>
      <vt:lpstr> Порядок заполнения форм  федерального статистического наблюдения  за инвестиционной деятельностью  некоммерческих организаций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Мама</dc:creator>
  <cp:lastModifiedBy>Николайчук Лариса Петровна</cp:lastModifiedBy>
  <cp:revision>268</cp:revision>
  <cp:lastPrinted>2019-11-18T10:24:00Z</cp:lastPrinted>
  <dcterms:created xsi:type="dcterms:W3CDTF">2017-02-01T16:35:27Z</dcterms:created>
  <dcterms:modified xsi:type="dcterms:W3CDTF">2020-02-28T06:43:59Z</dcterms:modified>
</cp:coreProperties>
</file>